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226" autoAdjust="0"/>
  </p:normalViewPr>
  <p:slideViewPr>
    <p:cSldViewPr>
      <p:cViewPr varScale="1">
        <p:scale>
          <a:sx n="66" d="100"/>
          <a:sy n="66" d="100"/>
        </p:scale>
        <p:origin x="20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71BD7-AD0E-447C-9899-5F234FAC053E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C0A8B-E22C-4517-AD09-12A6BA0BD3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49BF-8F03-48ED-98EC-1F85C57F595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3E12D-5C87-4B2E-84B8-84FB39B5C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37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3E12D-5C87-4B2E-84B8-84FB39B5C7F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1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196CA7-71DB-4A8B-BE47-AFA3D3F114A4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034E8A-5A6A-4AC2-B535-A0BF9D833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196CA7-71DB-4A8B-BE47-AFA3D3F114A4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34E8A-5A6A-4AC2-B535-A0BF9D833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196CA7-71DB-4A8B-BE47-AFA3D3F114A4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34E8A-5A6A-4AC2-B535-A0BF9D833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196CA7-71DB-4A8B-BE47-AFA3D3F114A4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34E8A-5A6A-4AC2-B535-A0BF9D833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196CA7-71DB-4A8B-BE47-AFA3D3F114A4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34E8A-5A6A-4AC2-B535-A0BF9D833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196CA7-71DB-4A8B-BE47-AFA3D3F114A4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34E8A-5A6A-4AC2-B535-A0BF9D833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196CA7-71DB-4A8B-BE47-AFA3D3F114A4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34E8A-5A6A-4AC2-B535-A0BF9D833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196CA7-71DB-4A8B-BE47-AFA3D3F114A4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34E8A-5A6A-4AC2-B535-A0BF9D833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196CA7-71DB-4A8B-BE47-AFA3D3F114A4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34E8A-5A6A-4AC2-B535-A0BF9D833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9196CA7-71DB-4A8B-BE47-AFA3D3F114A4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34E8A-5A6A-4AC2-B535-A0BF9D833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196CA7-71DB-4A8B-BE47-AFA3D3F114A4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034E8A-5A6A-4AC2-B535-A0BF9D833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9196CA7-71DB-4A8B-BE47-AFA3D3F114A4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A034E8A-5A6A-4AC2-B535-A0BF9D833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365104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Прогулка - обязательный элемент режима дня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8134672" cy="19442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bereznyaki.org/wp-content/uploads/2016/01/51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594042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accent2"/>
                </a:solidFill>
              </a:rPr>
              <a:t>В младшем возрасте</a:t>
            </a:r>
            <a:r>
              <a:rPr lang="ru-RU" dirty="0" smtClean="0">
                <a:solidFill>
                  <a:schemeClr val="accent2"/>
                </a:solidFill>
              </a:rPr>
              <a:t> </a:t>
            </a:r>
            <a:r>
              <a:rPr lang="ru-RU" dirty="0" smtClean="0"/>
              <a:t>рекомендуются игры с текстом (подражание действиям воспитателя).</a:t>
            </a:r>
          </a:p>
          <a:p>
            <a:r>
              <a:rPr lang="ru-RU" b="1" i="1" dirty="0" smtClean="0">
                <a:solidFill>
                  <a:schemeClr val="accent2"/>
                </a:solidFill>
              </a:rPr>
              <a:t>В средней группе</a:t>
            </a:r>
            <a:r>
              <a:rPr lang="ru-RU" dirty="0" smtClean="0">
                <a:solidFill>
                  <a:schemeClr val="accent2"/>
                </a:solidFill>
              </a:rPr>
              <a:t> </a:t>
            </a:r>
            <a:r>
              <a:rPr lang="ru-RU" dirty="0" smtClean="0"/>
              <a:t>воспитатель распределяет роли среди детей (роль водящего выполняет ребенок, который может справиться с этой задачей).</a:t>
            </a:r>
          </a:p>
          <a:p>
            <a:r>
              <a:rPr lang="ru-RU" b="1" i="1" dirty="0" smtClean="0">
                <a:solidFill>
                  <a:schemeClr val="accent2"/>
                </a:solidFill>
              </a:rPr>
              <a:t>В старшей и подготовительной группе</a:t>
            </a:r>
            <a:r>
              <a:rPr lang="ru-RU" dirty="0" smtClean="0"/>
              <a:t> проводятся игры-эстафеты, спортивные игры, игры с элементами соревнования.</a:t>
            </a:r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Заканчиваются подвижные игры ходьбой или игрой малой подвижности, постепенно снижающей физическую нагрузку.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Не допускается длительное нахождение детей на прогулке без движений. Особого внимания требуют дети со сниженной подвижностью, малоинициативные, которых следует вовлекать в подвижные игры.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67544" y="-603448"/>
            <a:ext cx="8219256" cy="6034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 время прогулок воспитатель проводит индивидуальную работу с детьми: для одних организует игру с мячом, метание в цель, для других - упражнение в равновесии, для третьих - спрыгивание с пеньков. </a:t>
            </a:r>
          </a:p>
          <a:p>
            <a:r>
              <a:rPr lang="ru-RU" dirty="0" smtClean="0"/>
              <a:t>На прогулках осуществляется работа и по развитию речи ребенка: отработка звукопроизношения, заучивание стихов, беседа по рекомендации учителя – логопеда. Воспитатель может вспомнить с детьми слова и мелодию песни, которую разучивали на музыкальном занятии. Важно, чтобы ребенок, с которым ведется индивидуальная работа, понимал ее необходимость и охотно выполнял предложенные задания.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accent2"/>
                </a:solidFill>
              </a:rPr>
              <a:t>Индивидуальная работа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4906888" cy="51845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Самостоятельная деятельность детей на прогулке нуждается в грамотном руководстве. Необходим постоянный контроль за самостоятельной деятельностью детей. Обращая внимание на каждого ребенка, воспитатель постоянно должен держать в поле зрения всех детей: вовремя предотвратить возникающий конфликт, похвалить тех, кто по собственной инициативе навел порядок на веранде, на участке, собрал игрушки.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accent2"/>
                </a:solidFill>
              </a:rPr>
              <a:t>Самостоятельная деятельность</a:t>
            </a:r>
            <a:endParaRPr lang="ru-RU" u="sng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https://fs00.infourok.ru/images/doc/99/117867/hello_html_364d8b0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96752"/>
            <a:ext cx="3493169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Они непродолжительны, занимают по времени в младшем возрасте 3-4 минуты, в старшем 5-6 минут.</a:t>
            </a:r>
          </a:p>
          <a:p>
            <a:pPr>
              <a:buNone/>
            </a:pPr>
            <a:r>
              <a:rPr lang="ru-RU" u="sng" dirty="0" smtClean="0"/>
              <a:t>Каждая дидактическая игра состоит: </a:t>
            </a:r>
            <a:r>
              <a:rPr lang="ru-RU" dirty="0" smtClean="0"/>
              <a:t>из дидактической задачи, содержания, правил, игровых ситуаций.</a:t>
            </a:r>
          </a:p>
          <a:p>
            <a:pPr>
              <a:buNone/>
            </a:pPr>
            <a:r>
              <a:rPr lang="ru-RU" dirty="0" smtClean="0"/>
              <a:t>При использовании </a:t>
            </a:r>
            <a:r>
              <a:rPr lang="ru-RU" dirty="0" err="1" smtClean="0"/>
              <a:t>д</a:t>
            </a:r>
            <a:r>
              <a:rPr lang="ru-RU" dirty="0" smtClean="0"/>
              <a:t>/игры воспитатель должен следовать педагогическим принципам:</a:t>
            </a:r>
          </a:p>
          <a:p>
            <a:pPr lvl="0"/>
            <a:r>
              <a:rPr lang="ru-RU" dirty="0" smtClean="0"/>
              <a:t>опираться на уже имеющиеся у детей знания;</a:t>
            </a:r>
          </a:p>
          <a:p>
            <a:pPr lvl="0"/>
            <a:r>
              <a:rPr lang="ru-RU" dirty="0" smtClean="0"/>
              <a:t>задача должна быть достаточна трудна, но и в то же время доступна детям;</a:t>
            </a:r>
          </a:p>
          <a:p>
            <a:pPr lvl="0"/>
            <a:r>
              <a:rPr lang="ru-RU" dirty="0" smtClean="0"/>
              <a:t>постепенно усложнять дидактическую задачу и игровые действия;</a:t>
            </a:r>
          </a:p>
          <a:p>
            <a:pPr lvl="0"/>
            <a:r>
              <a:rPr lang="ru-RU" dirty="0" smtClean="0"/>
              <a:t>конкретно и четко объяснять правила;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600" u="sng" dirty="0" smtClean="0">
                <a:solidFill>
                  <a:schemeClr val="accent2"/>
                </a:solidFill>
              </a:rPr>
              <a:t>Дидактические игры и упражнения.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8445624" cy="5035397"/>
          </a:xfrm>
        </p:spPr>
        <p:txBody>
          <a:bodyPr numCol="2">
            <a:normAutofit fontScale="62500" lnSpcReduction="20000"/>
          </a:bodyPr>
          <a:lstStyle/>
          <a:p>
            <a:pPr lvl="0">
              <a:buNone/>
            </a:pPr>
            <a:r>
              <a:rPr lang="ru-RU" u="sng" dirty="0" smtClean="0"/>
              <a:t>Игры с предметами (игрушками или природным материалом),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900" dirty="0" smtClean="0">
                <a:solidFill>
                  <a:schemeClr val="bg2">
                    <a:lumMod val="50000"/>
                  </a:schemeClr>
                </a:solidFill>
              </a:rPr>
              <a:t>Дидактическое упражнение может быть предложено детям в начале, в конце, а может вплетаться в ход наблюдения, например, «Принеси желтый листик», «Найди по листу дерево», «Найди дерево или кустарник по описанию» и т.д. Проводят их со всей группой либо с частью ее.</a:t>
            </a:r>
          </a:p>
          <a:p>
            <a:pPr>
              <a:buNone/>
            </a:pPr>
            <a:endParaRPr lang="ru-RU" sz="2900" dirty="0" smtClean="0"/>
          </a:p>
          <a:p>
            <a:pPr>
              <a:buNone/>
            </a:pPr>
            <a:endParaRPr lang="ru-RU" sz="2900" dirty="0" smtClean="0"/>
          </a:p>
          <a:p>
            <a:pPr>
              <a:buNone/>
            </a:pPr>
            <a:endParaRPr lang="ru-RU" sz="2900" dirty="0" smtClean="0"/>
          </a:p>
          <a:p>
            <a:pPr>
              <a:buNone/>
            </a:pPr>
            <a:endParaRPr lang="ru-RU" sz="2900" dirty="0" smtClean="0"/>
          </a:p>
          <a:p>
            <a:pPr lvl="0">
              <a:buNone/>
            </a:pPr>
            <a:endParaRPr lang="ru-RU" sz="2900" dirty="0" smtClean="0"/>
          </a:p>
          <a:p>
            <a:pPr lvl="0">
              <a:buNone/>
            </a:pPr>
            <a:r>
              <a:rPr lang="ru-RU" sz="2900" dirty="0" smtClean="0"/>
              <a:t>       </a:t>
            </a:r>
          </a:p>
          <a:p>
            <a:pPr lvl="0">
              <a:buNone/>
            </a:pPr>
            <a:endParaRPr lang="ru-RU" sz="2900" u="sng" dirty="0" smtClean="0"/>
          </a:p>
          <a:p>
            <a:pPr lvl="0">
              <a:buNone/>
            </a:pPr>
            <a:r>
              <a:rPr lang="ru-RU" sz="2900" u="sng" dirty="0" smtClean="0"/>
              <a:t>Словесные игры</a:t>
            </a:r>
            <a:r>
              <a:rPr lang="ru-RU" sz="2900" u="sng" dirty="0" smtClean="0"/>
              <a:t>.</a:t>
            </a:r>
            <a:endParaRPr lang="ru-RU" sz="2900" dirty="0" smtClean="0"/>
          </a:p>
          <a:p>
            <a:pPr>
              <a:buNone/>
            </a:pPr>
            <a:endParaRPr lang="ru-RU" sz="2900" dirty="0" smtClean="0"/>
          </a:p>
          <a:p>
            <a:pPr>
              <a:buNone/>
            </a:pPr>
            <a:r>
              <a:rPr lang="ru-RU" sz="2900" dirty="0" smtClean="0">
                <a:solidFill>
                  <a:srgbClr val="00B0F0"/>
                </a:solidFill>
              </a:rPr>
              <a:t>На прогулках осуществляется работа и по развитию речи ребенка: разучивание </a:t>
            </a:r>
            <a:r>
              <a:rPr lang="ru-RU" sz="2900" dirty="0" err="1" smtClean="0">
                <a:solidFill>
                  <a:srgbClr val="00B0F0"/>
                </a:solidFill>
              </a:rPr>
              <a:t>потешки</a:t>
            </a:r>
            <a:r>
              <a:rPr lang="ru-RU" sz="2900" dirty="0" smtClean="0">
                <a:solidFill>
                  <a:srgbClr val="00B0F0"/>
                </a:solidFill>
              </a:rPr>
              <a:t> или небольшого стихотворения, закрепление трудного для произношения звука и т. п. </a:t>
            </a:r>
          </a:p>
          <a:p>
            <a:pPr>
              <a:buNone/>
            </a:pPr>
            <a:endParaRPr lang="ru-RU" sz="2900" dirty="0" smtClean="0"/>
          </a:p>
          <a:p>
            <a:pPr>
              <a:buNone/>
            </a:pPr>
            <a:r>
              <a:rPr lang="ru-RU" sz="2900" dirty="0" smtClean="0">
                <a:solidFill>
                  <a:srgbClr val="0070C0"/>
                </a:solidFill>
              </a:rPr>
              <a:t>Во время прогулки необходимо также обучать детей правилам безопасного поведения и правилам безопасного обращения с различными предметами.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chemeClr val="accent2"/>
                </a:solidFill>
              </a:rPr>
              <a:t>Виды дидактических игр: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203848" y="620688"/>
            <a:ext cx="165618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716016" y="620688"/>
            <a:ext cx="7200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860032" y="687016"/>
            <a:ext cx="1512168" cy="581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lang="ru-RU" sz="5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518457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-активной,</a:t>
            </a:r>
          </a:p>
          <a:p>
            <a:r>
              <a:rPr lang="ru-RU" dirty="0" smtClean="0"/>
              <a:t>-содержательной, </a:t>
            </a:r>
          </a:p>
          <a:p>
            <a:r>
              <a:rPr lang="ru-RU" dirty="0" smtClean="0"/>
              <a:t>-разнообразной, </a:t>
            </a:r>
          </a:p>
          <a:p>
            <a:r>
              <a:rPr lang="ru-RU" dirty="0" smtClean="0"/>
              <a:t>-интересной для </a:t>
            </a:r>
          </a:p>
          <a:p>
            <a:pPr>
              <a:buNone/>
            </a:pPr>
            <a:r>
              <a:rPr lang="ru-RU" dirty="0" smtClean="0"/>
              <a:t>детей деятельности.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Правильно организованные и продуманные прогулки помогают осуществлять задачи всестороннего развития детей.</a:t>
            </a:r>
          </a:p>
          <a:p>
            <a:pPr>
              <a:buNone/>
            </a:pPr>
            <a:r>
              <a:rPr lang="ru-RU" dirty="0" smtClean="0"/>
              <a:t>Проводится прогулка два раза в день.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19256" cy="288032"/>
          </a:xfrm>
        </p:spPr>
        <p:txBody>
          <a:bodyPr>
            <a:normAutofit fontScale="90000"/>
          </a:bodyPr>
          <a:lstStyle/>
          <a:p>
            <a:r>
              <a:rPr lang="ru-RU" sz="4000" u="sng" dirty="0" smtClean="0">
                <a:solidFill>
                  <a:schemeClr val="accent2"/>
                </a:solidFill>
              </a:rPr>
              <a:t>Основная задача педагогической работы воспитателя на прогулке состоит в обеспечении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1.bp.blogspot.com/-6i9vUowOUOg/UeVqhms8IMI/AAAAAAAAA-4/qlm42L95cJo/s1600/0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72816"/>
            <a:ext cx="446449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-Оздоровление детей. </a:t>
            </a:r>
          </a:p>
          <a:p>
            <a:r>
              <a:rPr lang="ru-RU" dirty="0" smtClean="0"/>
              <a:t>-Физическое развитие. </a:t>
            </a:r>
          </a:p>
          <a:p>
            <a:r>
              <a:rPr lang="ru-RU" dirty="0" smtClean="0"/>
              <a:t>-Развитие самостоятельности.</a:t>
            </a:r>
          </a:p>
          <a:p>
            <a:r>
              <a:rPr lang="ru-RU" dirty="0" smtClean="0"/>
              <a:t> -Расширение кругозора.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-Ознакомление с окружающим миром. </a:t>
            </a:r>
          </a:p>
          <a:p>
            <a:r>
              <a:rPr lang="ru-RU" dirty="0" smtClean="0"/>
              <a:t>-Воспитание эстетических чувств, культуры поведения.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3100" u="sng" dirty="0" smtClean="0">
                <a:solidFill>
                  <a:schemeClr val="accent2"/>
                </a:solidFill>
              </a:rPr>
              <a:t>Во время прогулки в полной мере должны реализовываться воспитательно-образовательные задачи</a:t>
            </a:r>
            <a:br>
              <a:rPr lang="ru-RU" sz="3100" u="sng" dirty="0" smtClean="0">
                <a:solidFill>
                  <a:schemeClr val="accent2"/>
                </a:solidFill>
              </a:rPr>
            </a:b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zt116.ru/wp-content/uploads/2016/11/lopatoj-nozhk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645024"/>
            <a:ext cx="4500265" cy="287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- укреплению здоровья;</a:t>
            </a:r>
          </a:p>
          <a:p>
            <a:r>
              <a:rPr lang="ru-RU" dirty="0" smtClean="0"/>
              <a:t> -закаливанию организма;</a:t>
            </a:r>
          </a:p>
          <a:p>
            <a:r>
              <a:rPr lang="ru-RU" dirty="0" smtClean="0"/>
              <a:t> -развитию двигательной деятельности;</a:t>
            </a:r>
          </a:p>
          <a:p>
            <a:r>
              <a:rPr lang="ru-RU" dirty="0" smtClean="0"/>
              <a:t> -развитию познавательной деятельности. 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sz="3500" b="1" u="sng" dirty="0" smtClean="0">
                <a:solidFill>
                  <a:schemeClr val="accent2"/>
                </a:solidFill>
              </a:rPr>
              <a:t>Структура прогулки</a:t>
            </a:r>
            <a:r>
              <a:rPr lang="ru-RU" sz="3500" u="sng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ru-RU" dirty="0" smtClean="0"/>
              <a:t> -наблюдение, </a:t>
            </a:r>
          </a:p>
          <a:p>
            <a:r>
              <a:rPr lang="ru-RU" dirty="0" smtClean="0"/>
              <a:t>-трудовая деятельность детей; </a:t>
            </a:r>
          </a:p>
          <a:p>
            <a:r>
              <a:rPr lang="ru-RU" dirty="0" smtClean="0"/>
              <a:t>-подвижные игры; </a:t>
            </a:r>
          </a:p>
          <a:p>
            <a:r>
              <a:rPr lang="ru-RU" dirty="0" smtClean="0"/>
              <a:t>-индивидуальная работа с детьми; </a:t>
            </a:r>
          </a:p>
          <a:p>
            <a:r>
              <a:rPr lang="ru-RU" dirty="0" smtClean="0"/>
              <a:t>-самостоятельная деятельность детей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3600" u="sng" dirty="0" smtClean="0">
                <a:solidFill>
                  <a:schemeClr val="accent2"/>
                </a:solidFill>
              </a:rPr>
              <a:t>Пребывание детей на свежем воздухе способствует: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945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   Большое место на прогулках отводится наблюдениям, в первую очередь наблюдениям за сезонными явлениями</a:t>
            </a:r>
          </a:p>
          <a:p>
            <a:pPr>
              <a:buNone/>
            </a:pPr>
            <a:r>
              <a:rPr lang="ru-RU" dirty="0" smtClean="0"/>
              <a:t>   в живой и</a:t>
            </a:r>
          </a:p>
          <a:p>
            <a:pPr>
              <a:buNone/>
            </a:pPr>
            <a:r>
              <a:rPr lang="ru-RU" dirty="0" smtClean="0"/>
              <a:t> неживой природе.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Наблюдения можно</a:t>
            </a:r>
          </a:p>
          <a:p>
            <a:pPr>
              <a:buNone/>
            </a:pPr>
            <a:r>
              <a:rPr lang="ru-RU" dirty="0" smtClean="0"/>
              <a:t> проводить</a:t>
            </a:r>
          </a:p>
          <a:p>
            <a:r>
              <a:rPr lang="ru-RU" dirty="0" smtClean="0"/>
              <a:t> с целой группой ,</a:t>
            </a:r>
          </a:p>
          <a:p>
            <a:r>
              <a:rPr lang="ru-RU" dirty="0" smtClean="0"/>
              <a:t> с подгруппами, </a:t>
            </a:r>
          </a:p>
          <a:p>
            <a:r>
              <a:rPr lang="ru-RU" dirty="0" smtClean="0"/>
              <a:t>а также с отдельными </a:t>
            </a:r>
          </a:p>
          <a:p>
            <a:r>
              <a:rPr lang="ru-RU" dirty="0" smtClean="0"/>
              <a:t>малышами.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u="sng" dirty="0" smtClean="0">
                <a:solidFill>
                  <a:schemeClr val="accent2"/>
                </a:solidFill>
              </a:rPr>
              <a:t>Наблюдения на прогулке: </a:t>
            </a:r>
            <a:r>
              <a:rPr lang="ru-RU" sz="3600" dirty="0" smtClean="0">
                <a:solidFill>
                  <a:schemeClr val="accent2"/>
                </a:solidFill>
              </a:rPr>
              <a:t/>
            </a:r>
            <a:br>
              <a:rPr lang="ru-RU" sz="3600" dirty="0" smtClean="0">
                <a:solidFill>
                  <a:schemeClr val="accent2"/>
                </a:solidFill>
              </a:rPr>
            </a:b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C:\Users\MezentsevAS\Desktop\DSC071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4176464" cy="424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Кратковременные наблюдения организуются для формирования о свойствах и качествах предмета или явления (дети учатся различать форму, цвет, величину,  а при ознакомлении с животными — характерные движения, издаваемые звуки и т.д.)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Длительные наблюдения</a:t>
            </a:r>
          </a:p>
          <a:p>
            <a:pPr lvl="0">
              <a:buNone/>
            </a:pPr>
            <a:r>
              <a:rPr lang="ru-RU" dirty="0" smtClean="0"/>
              <a:t> организуются для </a:t>
            </a:r>
          </a:p>
          <a:p>
            <a:pPr lvl="0">
              <a:buNone/>
            </a:pPr>
            <a:r>
              <a:rPr lang="ru-RU" dirty="0" smtClean="0"/>
              <a:t>накопления знаний о</a:t>
            </a:r>
          </a:p>
          <a:p>
            <a:pPr lvl="0">
              <a:buNone/>
            </a:pPr>
            <a:r>
              <a:rPr lang="ru-RU" dirty="0" smtClean="0"/>
              <a:t> росте и развитии растений</a:t>
            </a:r>
          </a:p>
          <a:p>
            <a:pPr lvl="0">
              <a:buNone/>
            </a:pPr>
            <a:r>
              <a:rPr lang="ru-RU" dirty="0" smtClean="0"/>
              <a:t> и животных, о сезонных </a:t>
            </a:r>
          </a:p>
          <a:p>
            <a:pPr lvl="0">
              <a:buNone/>
            </a:pPr>
            <a:r>
              <a:rPr lang="ru-RU" dirty="0" smtClean="0"/>
              <a:t>изменениях в природе. </a:t>
            </a:r>
          </a:p>
          <a:p>
            <a:pPr lvl="0">
              <a:buNone/>
            </a:pPr>
            <a:r>
              <a:rPr lang="ru-RU" dirty="0" smtClean="0"/>
              <a:t>Дети при этом сравнивают наблюдаемое состояние объекта с тем, что было раньше.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chemeClr val="accent2"/>
                </a:solidFill>
              </a:rPr>
              <a:t>Виды наблюдения:</a:t>
            </a:r>
            <a:endParaRPr lang="ru-RU" u="sng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http://bibliotim.ru/Detskaya/ekologia/deka_belka_sne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924944"/>
            <a:ext cx="41044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47260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 прогулке дети находятся в тесном контакте с природой, они приспосабливаются к условиям сезона и погоды, что существенно влияет на содержание игр детей.</a:t>
            </a:r>
          </a:p>
          <a:p>
            <a:pPr>
              <a:buNone/>
            </a:pPr>
            <a:r>
              <a:rPr lang="ru-RU" dirty="0" smtClean="0"/>
              <a:t>Зимой преобладают </a:t>
            </a:r>
          </a:p>
          <a:p>
            <a:pPr>
              <a:buNone/>
            </a:pPr>
            <a:r>
              <a:rPr lang="ru-RU" dirty="0" smtClean="0"/>
              <a:t>физкультурные</a:t>
            </a:r>
          </a:p>
          <a:p>
            <a:pPr>
              <a:buNone/>
            </a:pPr>
            <a:r>
              <a:rPr lang="ru-RU" dirty="0" smtClean="0"/>
              <a:t> упражнения (катание</a:t>
            </a:r>
          </a:p>
          <a:p>
            <a:pPr>
              <a:buNone/>
            </a:pPr>
            <a:r>
              <a:rPr lang="ru-RU" dirty="0" smtClean="0"/>
              <a:t> на ледяной дорожке,</a:t>
            </a:r>
          </a:p>
          <a:p>
            <a:pPr>
              <a:buNone/>
            </a:pPr>
            <a:r>
              <a:rPr lang="ru-RU" dirty="0" smtClean="0"/>
              <a:t> на санках, на горке).</a:t>
            </a:r>
          </a:p>
          <a:p>
            <a:pPr>
              <a:buNone/>
            </a:pPr>
            <a:r>
              <a:rPr lang="ru-RU" dirty="0" smtClean="0"/>
              <a:t> Для конструктивных игр дети активно используют снег, цветные льдинки, заранее заготовленные вместе с воспитателем.</a:t>
            </a:r>
          </a:p>
          <a:p>
            <a:r>
              <a:rPr lang="ru-RU" dirty="0" smtClean="0"/>
              <a:t> Летом дети с </a:t>
            </a:r>
          </a:p>
          <a:p>
            <a:pPr>
              <a:buNone/>
            </a:pPr>
            <a:r>
              <a:rPr lang="ru-RU" dirty="0" smtClean="0"/>
              <a:t>удовольствием играют </a:t>
            </a:r>
          </a:p>
          <a:p>
            <a:pPr>
              <a:buNone/>
            </a:pPr>
            <a:r>
              <a:rPr lang="ru-RU" dirty="0" smtClean="0"/>
              <a:t>разнообразным </a:t>
            </a:r>
          </a:p>
          <a:p>
            <a:pPr>
              <a:buNone/>
            </a:pPr>
            <a:r>
              <a:rPr lang="ru-RU" dirty="0" smtClean="0"/>
              <a:t>природным материалом: </a:t>
            </a:r>
          </a:p>
          <a:p>
            <a:pPr>
              <a:buNone/>
            </a:pPr>
            <a:r>
              <a:rPr lang="ru-RU" dirty="0" smtClean="0"/>
              <a:t>камешки, желуди,</a:t>
            </a:r>
          </a:p>
          <a:p>
            <a:pPr>
              <a:buNone/>
            </a:pPr>
            <a:r>
              <a:rPr lang="ru-RU" dirty="0" smtClean="0"/>
              <a:t> листья, песок, вода.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accent2"/>
                </a:solidFill>
              </a:rPr>
              <a:t>Самостоятельная деятельность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s://m.io.ua/img_aa/medium/2093/46/209346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00808"/>
            <a:ext cx="378162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zt116.ru/wp-content/uploads/2016/11/lopatoj-nozhk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000504"/>
            <a:ext cx="3837158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Во время прогулки необходимо уделять внимание трудовой деятельности детей. Содержание и формы </a:t>
            </a:r>
          </a:p>
          <a:p>
            <a:pPr>
              <a:buNone/>
            </a:pPr>
            <a:r>
              <a:rPr lang="ru-RU" sz="2800" dirty="0" smtClean="0"/>
              <a:t>ее организации зависят</a:t>
            </a:r>
          </a:p>
          <a:p>
            <a:pPr>
              <a:buNone/>
            </a:pPr>
            <a:r>
              <a:rPr lang="ru-RU" sz="2800" dirty="0" smtClean="0"/>
              <a:t> от погоды и</a:t>
            </a:r>
          </a:p>
          <a:p>
            <a:pPr>
              <a:buNone/>
            </a:pPr>
            <a:r>
              <a:rPr lang="ru-RU" sz="2800" dirty="0" smtClean="0"/>
              <a:t> времени года.</a:t>
            </a:r>
          </a:p>
          <a:p>
            <a:pPr>
              <a:buNone/>
            </a:pPr>
            <a:r>
              <a:rPr lang="ru-RU" sz="2800" dirty="0" smtClean="0"/>
              <a:t> Осенью дети</a:t>
            </a:r>
          </a:p>
          <a:p>
            <a:pPr>
              <a:buNone/>
            </a:pPr>
            <a:r>
              <a:rPr lang="ru-RU" sz="2800" dirty="0" smtClean="0"/>
              <a:t> собирают семена цветов, </a:t>
            </a:r>
          </a:p>
          <a:p>
            <a:pPr>
              <a:buNone/>
            </a:pPr>
            <a:r>
              <a:rPr lang="ru-RU" sz="2800" dirty="0" smtClean="0"/>
              <a:t>урожай на огороде,</a:t>
            </a:r>
          </a:p>
          <a:p>
            <a:pPr>
              <a:buNone/>
            </a:pPr>
            <a:r>
              <a:rPr lang="ru-RU" sz="2800" dirty="0" smtClean="0"/>
              <a:t> зимой могут </a:t>
            </a:r>
          </a:p>
          <a:p>
            <a:pPr>
              <a:buNone/>
            </a:pPr>
            <a:r>
              <a:rPr lang="ru-RU" sz="2800" dirty="0" smtClean="0"/>
              <a:t>сгребать снег, </a:t>
            </a:r>
          </a:p>
          <a:p>
            <a:pPr>
              <a:buNone/>
            </a:pPr>
            <a:r>
              <a:rPr lang="ru-RU" sz="2800" dirty="0" smtClean="0"/>
              <a:t>делать из него </a:t>
            </a:r>
          </a:p>
          <a:p>
            <a:pPr>
              <a:buNone/>
            </a:pPr>
            <a:r>
              <a:rPr lang="ru-RU" sz="2800" dirty="0" smtClean="0"/>
              <a:t>разные сооружения.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accent2"/>
                </a:solidFill>
              </a:rPr>
              <a:t>Трудовая деятельность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MezentsevAS\Desktop\DSC071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785926"/>
            <a:ext cx="3995936" cy="3925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dirty="0" smtClean="0"/>
              <a:t>Ведущее место на прогулке отводится играм, преимущественно подвижным. В них развиваются основные движения, снимается умственное</a:t>
            </a:r>
          </a:p>
          <a:p>
            <a:pPr>
              <a:buNone/>
            </a:pPr>
            <a:r>
              <a:rPr lang="ru-RU" sz="2400" dirty="0" smtClean="0"/>
              <a:t> напряжение от занятий,</a:t>
            </a:r>
          </a:p>
          <a:p>
            <a:pPr>
              <a:buNone/>
            </a:pPr>
            <a:r>
              <a:rPr lang="ru-RU" sz="2400" dirty="0" smtClean="0"/>
              <a:t> воспитываются </a:t>
            </a:r>
          </a:p>
          <a:p>
            <a:pPr>
              <a:buNone/>
            </a:pPr>
            <a:r>
              <a:rPr lang="ru-RU" sz="2400" dirty="0" smtClean="0"/>
              <a:t>моральные качества.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Игры бывают сюжетными,</a:t>
            </a:r>
          </a:p>
          <a:p>
            <a:pPr>
              <a:buNone/>
            </a:pPr>
            <a:r>
              <a:rPr lang="ru-RU" sz="2400" dirty="0" smtClean="0"/>
              <a:t>бессюжетными, </a:t>
            </a:r>
          </a:p>
          <a:p>
            <a:pPr>
              <a:buNone/>
            </a:pPr>
            <a:r>
              <a:rPr lang="ru-RU" sz="2400" dirty="0" smtClean="0"/>
              <a:t>с правилами,</a:t>
            </a:r>
          </a:p>
          <a:p>
            <a:pPr>
              <a:buNone/>
            </a:pPr>
            <a:r>
              <a:rPr lang="ru-RU" sz="2400" dirty="0" smtClean="0"/>
              <a:t> спортивные,</a:t>
            </a:r>
          </a:p>
          <a:p>
            <a:pPr>
              <a:buNone/>
            </a:pPr>
            <a:r>
              <a:rPr lang="ru-RU" sz="2400" dirty="0" smtClean="0"/>
              <a:t> малоподвижные,</a:t>
            </a:r>
          </a:p>
          <a:p>
            <a:pPr>
              <a:buNone/>
            </a:pPr>
            <a:r>
              <a:rPr lang="ru-RU" sz="2400" dirty="0" smtClean="0"/>
              <a:t> хороводные.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Каждый месяц разучивание 2-3 </a:t>
            </a:r>
            <a:r>
              <a:rPr lang="ru-RU" sz="2400" dirty="0" err="1" smtClean="0"/>
              <a:t>п</a:t>
            </a:r>
            <a:r>
              <a:rPr lang="ru-RU" sz="2400" dirty="0" smtClean="0"/>
              <a:t>/и (повтор     в    течение месяца и закрепление 3-4 раза </a:t>
            </a:r>
            <a:r>
              <a:rPr lang="ru-RU" sz="2000" dirty="0" smtClean="0"/>
              <a:t>в год</a:t>
            </a:r>
            <a:r>
              <a:rPr lang="ru-RU" sz="2400" dirty="0" smtClean="0"/>
              <a:t>)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accent2"/>
                </a:solidFill>
              </a:rPr>
              <a:t>Подвижные игры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MezentsevAS\Desktop\DSC071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44824"/>
            <a:ext cx="4608512" cy="4104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</TotalTime>
  <Words>759</Words>
  <Application>Microsoft Office PowerPoint</Application>
  <PresentationFormat>Экран (4:3)</PresentationFormat>
  <Paragraphs>134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Lucida Sans Unicode</vt:lpstr>
      <vt:lpstr>Verdana</vt:lpstr>
      <vt:lpstr>Wingdings 2</vt:lpstr>
      <vt:lpstr>Wingdings 3</vt:lpstr>
      <vt:lpstr>Открытая</vt:lpstr>
      <vt:lpstr>Прогулка - обязательный элемент режима дня</vt:lpstr>
      <vt:lpstr>Основная задача педагогической работы воспитателя на прогулке состоит в обеспечении: </vt:lpstr>
      <vt:lpstr>Во время прогулки в полной мере должны реализовываться воспитательно-образовательные задачи   </vt:lpstr>
      <vt:lpstr>Пребывание детей на свежем воздухе способствует:  </vt:lpstr>
      <vt:lpstr>Наблюдения на прогулке:  </vt:lpstr>
      <vt:lpstr>Виды наблюдения:</vt:lpstr>
      <vt:lpstr>Самостоятельная деятельность </vt:lpstr>
      <vt:lpstr>Трудовая деятельность </vt:lpstr>
      <vt:lpstr>Подвижные игры </vt:lpstr>
      <vt:lpstr>Презентация PowerPoint</vt:lpstr>
      <vt:lpstr>Индивидуальная работа </vt:lpstr>
      <vt:lpstr>Самостоятельная деятельность</vt:lpstr>
      <vt:lpstr>Дидактические игры и упражнения.</vt:lpstr>
      <vt:lpstr>Виды дидактических игр: 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Прогулка - обязательный элемент режима дня</dc:title>
  <dc:creator>User</dc:creator>
  <cp:lastModifiedBy>MezentsevAS</cp:lastModifiedBy>
  <cp:revision>13</cp:revision>
  <dcterms:created xsi:type="dcterms:W3CDTF">2018-11-01T13:36:43Z</dcterms:created>
  <dcterms:modified xsi:type="dcterms:W3CDTF">2018-11-28T13:44:14Z</dcterms:modified>
</cp:coreProperties>
</file>